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9144000" cy="5143500" type="screen16x9"/>
  <p:notesSz cx="6858000" cy="9144000"/>
  <p:defaultTextStyle>
    <a:defPPr>
      <a:defRPr lang="en-US"/>
    </a:defPPr>
    <a:lvl1pPr marL="0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5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1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46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62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77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93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08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23" algn="l" defTabSz="45711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жаббарова Лейла Рустамовна" initials="ДЛР" lastIdx="1" clrIdx="0">
    <p:extLst>
      <p:ext uri="{19B8F6BF-5375-455C-9EA6-DF929625EA0E}">
        <p15:presenceInfo xmlns:p15="http://schemas.microsoft.com/office/powerpoint/2012/main" userId="S-1-5-21-4108475426-3123362008-2046971038-57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1C1C1C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4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0BA60-5A79-4507-99A3-0753983C9199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DC67C-F1EA-4EAB-B02B-A0F0D56FE5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865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37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73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510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346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183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020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856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693" algn="l" defTabSz="68567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26" indent="0" algn="ctr">
              <a:buNone/>
              <a:defRPr sz="1500"/>
            </a:lvl2pPr>
            <a:lvl3pPr marL="685851" indent="0" algn="ctr">
              <a:buNone/>
              <a:defRPr sz="1350"/>
            </a:lvl3pPr>
            <a:lvl4pPr marL="1028776" indent="0" algn="ctr">
              <a:buNone/>
              <a:defRPr sz="1200"/>
            </a:lvl4pPr>
            <a:lvl5pPr marL="1371702" indent="0" algn="ctr">
              <a:buNone/>
              <a:defRPr sz="1200"/>
            </a:lvl5pPr>
            <a:lvl6pPr marL="1714627" indent="0" algn="ctr">
              <a:buNone/>
              <a:defRPr sz="1200"/>
            </a:lvl6pPr>
            <a:lvl7pPr marL="2057553" indent="0" algn="ctr">
              <a:buNone/>
              <a:defRPr sz="1200"/>
            </a:lvl7pPr>
            <a:lvl8pPr marL="2400478" indent="0" algn="ctr">
              <a:buNone/>
              <a:defRPr sz="1200"/>
            </a:lvl8pPr>
            <a:lvl9pPr marL="2743403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1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00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6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65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5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7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62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5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4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4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224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21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6" indent="0">
              <a:buNone/>
              <a:defRPr sz="1500" b="1"/>
            </a:lvl2pPr>
            <a:lvl3pPr marL="685851" indent="0">
              <a:buNone/>
              <a:defRPr sz="1350" b="1"/>
            </a:lvl3pPr>
            <a:lvl4pPr marL="1028776" indent="0">
              <a:buNone/>
              <a:defRPr sz="1200" b="1"/>
            </a:lvl4pPr>
            <a:lvl5pPr marL="1371702" indent="0">
              <a:buNone/>
              <a:defRPr sz="1200" b="1"/>
            </a:lvl5pPr>
            <a:lvl6pPr marL="1714627" indent="0">
              <a:buNone/>
              <a:defRPr sz="1200" b="1"/>
            </a:lvl6pPr>
            <a:lvl7pPr marL="2057553" indent="0">
              <a:buNone/>
              <a:defRPr sz="1200" b="1"/>
            </a:lvl7pPr>
            <a:lvl8pPr marL="2400478" indent="0">
              <a:buNone/>
              <a:defRPr sz="1200" b="1"/>
            </a:lvl8pPr>
            <a:lvl9pPr marL="2743403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6" indent="0">
              <a:buNone/>
              <a:defRPr sz="1500" b="1"/>
            </a:lvl2pPr>
            <a:lvl3pPr marL="685851" indent="0">
              <a:buNone/>
              <a:defRPr sz="1350" b="1"/>
            </a:lvl3pPr>
            <a:lvl4pPr marL="1028776" indent="0">
              <a:buNone/>
              <a:defRPr sz="1200" b="1"/>
            </a:lvl4pPr>
            <a:lvl5pPr marL="1371702" indent="0">
              <a:buNone/>
              <a:defRPr sz="1200" b="1"/>
            </a:lvl5pPr>
            <a:lvl6pPr marL="1714627" indent="0">
              <a:buNone/>
              <a:defRPr sz="1200" b="1"/>
            </a:lvl6pPr>
            <a:lvl7pPr marL="2057553" indent="0">
              <a:buNone/>
              <a:defRPr sz="1200" b="1"/>
            </a:lvl7pPr>
            <a:lvl8pPr marL="2400478" indent="0">
              <a:buNone/>
              <a:defRPr sz="1200" b="1"/>
            </a:lvl8pPr>
            <a:lvl9pPr marL="2743403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74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14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07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26" indent="0">
              <a:buNone/>
              <a:defRPr sz="1050"/>
            </a:lvl2pPr>
            <a:lvl3pPr marL="685851" indent="0">
              <a:buNone/>
              <a:defRPr sz="900"/>
            </a:lvl3pPr>
            <a:lvl4pPr marL="1028776" indent="0">
              <a:buNone/>
              <a:defRPr sz="750"/>
            </a:lvl4pPr>
            <a:lvl5pPr marL="1371702" indent="0">
              <a:buNone/>
              <a:defRPr sz="750"/>
            </a:lvl5pPr>
            <a:lvl6pPr marL="1714627" indent="0">
              <a:buNone/>
              <a:defRPr sz="750"/>
            </a:lvl6pPr>
            <a:lvl7pPr marL="2057553" indent="0">
              <a:buNone/>
              <a:defRPr sz="750"/>
            </a:lvl7pPr>
            <a:lvl8pPr marL="2400478" indent="0">
              <a:buNone/>
              <a:defRPr sz="750"/>
            </a:lvl8pPr>
            <a:lvl9pPr marL="2743403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96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26" indent="0">
              <a:buNone/>
              <a:defRPr sz="2100"/>
            </a:lvl2pPr>
            <a:lvl3pPr marL="685851" indent="0">
              <a:buNone/>
              <a:defRPr sz="1800"/>
            </a:lvl3pPr>
            <a:lvl4pPr marL="1028776" indent="0">
              <a:buNone/>
              <a:defRPr sz="1500"/>
            </a:lvl4pPr>
            <a:lvl5pPr marL="1371702" indent="0">
              <a:buNone/>
              <a:defRPr sz="1500"/>
            </a:lvl5pPr>
            <a:lvl6pPr marL="1714627" indent="0">
              <a:buNone/>
              <a:defRPr sz="1500"/>
            </a:lvl6pPr>
            <a:lvl7pPr marL="2057553" indent="0">
              <a:buNone/>
              <a:defRPr sz="1500"/>
            </a:lvl7pPr>
            <a:lvl8pPr marL="2400478" indent="0">
              <a:buNone/>
              <a:defRPr sz="1500"/>
            </a:lvl8pPr>
            <a:lvl9pPr marL="2743403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26" indent="0">
              <a:buNone/>
              <a:defRPr sz="1050"/>
            </a:lvl2pPr>
            <a:lvl3pPr marL="685851" indent="0">
              <a:buNone/>
              <a:defRPr sz="900"/>
            </a:lvl3pPr>
            <a:lvl4pPr marL="1028776" indent="0">
              <a:buNone/>
              <a:defRPr sz="750"/>
            </a:lvl4pPr>
            <a:lvl5pPr marL="1371702" indent="0">
              <a:buNone/>
              <a:defRPr sz="750"/>
            </a:lvl5pPr>
            <a:lvl6pPr marL="1714627" indent="0">
              <a:buNone/>
              <a:defRPr sz="750"/>
            </a:lvl6pPr>
            <a:lvl7pPr marL="2057553" indent="0">
              <a:buNone/>
              <a:defRPr sz="750"/>
            </a:lvl7pPr>
            <a:lvl8pPr marL="2400478" indent="0">
              <a:buNone/>
              <a:defRPr sz="750"/>
            </a:lvl8pPr>
            <a:lvl9pPr marL="2743403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00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9D281-F1AD-439D-94D3-CE7CEA493F01}" type="datetimeFigureOut">
              <a:rPr lang="ru-RU" smtClean="0"/>
              <a:t>15.06.2022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687A9-CC01-4462-A1BE-20E96DD1B3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35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51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63" indent="-171463" algn="l" defTabSz="68585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88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14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39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64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090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15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41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66" indent="-171463" algn="l" defTabSz="68585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6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1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76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02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27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53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78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403" algn="l" defTabSz="68585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C90DE49-F313-4069-969C-B73DC4139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36226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AED4208-F1FC-4773-B5A9-51F112FA153E}"/>
              </a:ext>
            </a:extLst>
          </p:cNvPr>
          <p:cNvSpPr txBox="1"/>
          <p:nvPr/>
        </p:nvSpPr>
        <p:spPr>
          <a:xfrm>
            <a:off x="1971801" y="1851664"/>
            <a:ext cx="685050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4D4D4D"/>
                </a:solidFill>
                <a:latin typeface="Montserrat" panose="00000500000000000000" pitchFamily="2" charset="-52"/>
              </a:rPr>
              <a:t>Памятка</a:t>
            </a:r>
            <a:r>
              <a:rPr lang="en-US" sz="4000" b="1" dirty="0">
                <a:solidFill>
                  <a:srgbClr val="4D4D4D"/>
                </a:solidFill>
                <a:latin typeface="Montserrat" panose="00000500000000000000" pitchFamily="2" charset="-52"/>
              </a:rPr>
              <a:t> </a:t>
            </a:r>
            <a:r>
              <a:rPr lang="ru-RU" sz="4000" b="1" dirty="0">
                <a:solidFill>
                  <a:srgbClr val="4D4D4D"/>
                </a:solidFill>
                <a:latin typeface="Montserrat" panose="00000500000000000000" pitchFamily="2" charset="-52"/>
              </a:rPr>
              <a:t>по подготовке</a:t>
            </a:r>
          </a:p>
          <a:p>
            <a:r>
              <a:rPr lang="ru-RU" sz="4000" b="1" dirty="0">
                <a:solidFill>
                  <a:srgbClr val="4D4D4D"/>
                </a:solidFill>
                <a:latin typeface="Montserrat" panose="00000500000000000000" pitchFamily="2" charset="-52"/>
              </a:rPr>
              <a:t>к записи</a:t>
            </a:r>
            <a:r>
              <a:rPr lang="en-US" sz="4000" b="1" dirty="0">
                <a:solidFill>
                  <a:srgbClr val="4D4D4D"/>
                </a:solidFill>
                <a:latin typeface="Montserrat" panose="00000500000000000000" pitchFamily="2" charset="-52"/>
              </a:rPr>
              <a:t> </a:t>
            </a:r>
            <a:r>
              <a:rPr lang="ru-RU" sz="4000" b="1" dirty="0">
                <a:solidFill>
                  <a:srgbClr val="4D4D4D"/>
                </a:solidFill>
                <a:latin typeface="Montserrat" panose="00000500000000000000" pitchFamily="2" charset="-52"/>
              </a:rPr>
              <a:t>видеолекции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A8D7EE0-672E-4AD3-A6C8-BE2BA3627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85" y="468179"/>
            <a:ext cx="1588880" cy="36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D0A9AD-6B57-481A-8BD8-D8413D3B7C40}"/>
              </a:ext>
            </a:extLst>
          </p:cNvPr>
          <p:cNvSpPr txBox="1"/>
          <p:nvPr/>
        </p:nvSpPr>
        <p:spPr>
          <a:xfrm>
            <a:off x="629585" y="264083"/>
            <a:ext cx="26082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Montserrat" panose="00000500000000000000" pitchFamily="2" charset="-52"/>
              </a:rPr>
              <a:t>СЛАЙДЫ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3A2DC9A-167B-4DF7-A601-5B2969CFD0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61" b="12538"/>
          <a:stretch/>
        </p:blipFill>
        <p:spPr>
          <a:xfrm>
            <a:off x="247336" y="927058"/>
            <a:ext cx="1169234" cy="87692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C5C254D-DF84-45D3-9CA7-CA7F70D7D18B}"/>
              </a:ext>
            </a:extLst>
          </p:cNvPr>
          <p:cNvSpPr txBox="1"/>
          <p:nvPr/>
        </p:nvSpPr>
        <p:spPr>
          <a:xfrm>
            <a:off x="1528997" y="742274"/>
            <a:ext cx="7442615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i="1" dirty="0">
                <a:solidFill>
                  <a:srgbClr val="292929"/>
                </a:solidFill>
                <a:latin typeface="Montserrat" panose="00000500000000000000" pitchFamily="2" charset="-52"/>
              </a:rPr>
              <a:t>Если предполагается, что слайды будут показываться рядом со спикером, то:</a:t>
            </a:r>
          </a:p>
          <a:p>
            <a:pPr marL="179388" indent="-904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делайте их форматом 4*3, а не 16*9</a:t>
            </a:r>
          </a:p>
          <a:p>
            <a:pPr marL="179388" indent="-904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не ставьте в слайды логотипов (мы их наложим уже на всю картинку)</a:t>
            </a:r>
          </a:p>
          <a:p>
            <a:pPr marL="179388" indent="-9048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лучше избегать в слайдах нижних колонтитулов, так как в кадре колонтитул будет находиться посередине кадра.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8562AF-595C-439E-9045-8C9718A89836}"/>
              </a:ext>
            </a:extLst>
          </p:cNvPr>
          <p:cNvSpPr txBox="1"/>
          <p:nvPr/>
        </p:nvSpPr>
        <p:spPr>
          <a:xfrm>
            <a:off x="247337" y="2066850"/>
            <a:ext cx="87242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Шрифты в слайдах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Если используете нетиповые шрифты, то "внедрите" их в файл. В Power Point это Настройки / Сохранение / галка "Внедрить шрифты в файл". Либо же передайте нам их в PDF формате.</a:t>
            </a:r>
          </a:p>
          <a:p>
            <a:pPr algn="just"/>
            <a:endParaRPr lang="ru-RU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Цвета и картинки </a:t>
            </a: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- максимально контрастные.</a:t>
            </a:r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id="{56856708-E084-4626-AFB6-7D169750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5122" y="4914901"/>
            <a:ext cx="616490" cy="228600"/>
          </a:xfrm>
        </p:spPr>
        <p:txBody>
          <a:bodyPr/>
          <a:lstStyle/>
          <a:p>
            <a:fld id="{E27687A9-CC01-4462-A1BE-20E96DD1B3AF}" type="slidenum">
              <a:rPr lang="ru-RU" sz="1200" b="1" smtClean="0">
                <a:solidFill>
                  <a:schemeClr val="bg1"/>
                </a:solidFill>
                <a:latin typeface="Montserrat" panose="00000500000000000000" pitchFamily="2" charset="-52"/>
              </a:rPr>
              <a:t>2</a:t>
            </a:fld>
            <a:endParaRPr lang="ru-RU" sz="1200" b="1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355B2B-17F2-4D8E-B944-1CFA1A785E95}"/>
              </a:ext>
            </a:extLst>
          </p:cNvPr>
          <p:cNvSpPr txBox="1"/>
          <p:nvPr/>
        </p:nvSpPr>
        <p:spPr>
          <a:xfrm>
            <a:off x="247337" y="3206641"/>
            <a:ext cx="872427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Видео</a:t>
            </a: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 не вставляются в презентацию, а передаются отдельными файлами. Переименуйте видео в том порядке, в котором предполагается их воспроизводить: 001.mp4, 002.mp4 и так далее.</a:t>
            </a:r>
            <a:endParaRPr lang="en-US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endParaRPr lang="en-US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Обязательно сообщите нам, </a:t>
            </a:r>
            <a:r>
              <a:rPr lang="ru-RU" sz="1200" i="1" dirty="0">
                <a:solidFill>
                  <a:srgbClr val="292929"/>
                </a:solidFill>
                <a:latin typeface="Montserrat" panose="00000500000000000000" pitchFamily="2" charset="-52"/>
              </a:rPr>
              <a:t>какие видео воспроизводить в полный экран, а какие рядом со спикером</a:t>
            </a: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, чтобы он их комментировал. Например: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001.mp4 - показываем в полный экран со звуком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002.mp4 - показываем рядом со спикером, звук в видео отключаем.</a:t>
            </a:r>
          </a:p>
        </p:txBody>
      </p:sp>
    </p:spTree>
    <p:extLst>
      <p:ext uri="{BB962C8B-B14F-4D97-AF65-F5344CB8AC3E}">
        <p14:creationId xmlns:p14="http://schemas.microsoft.com/office/powerpoint/2010/main" val="3181738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9D82B5-CFBA-4CF1-A1F6-A0DBDE901B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44" y="905785"/>
            <a:ext cx="987231" cy="98723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3D0A9AD-6B57-481A-8BD8-D8413D3B7C40}"/>
              </a:ext>
            </a:extLst>
          </p:cNvPr>
          <p:cNvSpPr txBox="1"/>
          <p:nvPr/>
        </p:nvSpPr>
        <p:spPr>
          <a:xfrm>
            <a:off x="629584" y="264083"/>
            <a:ext cx="78667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Montserrat" panose="00000500000000000000" pitchFamily="2" charset="-52"/>
              </a:rPr>
              <a:t>ПОДГОТОВКА ТЕКСТА ДЛЯ ТЕЛЕСУФЛЕРА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5C254D-DF84-45D3-9CA7-CA7F70D7D18B}"/>
              </a:ext>
            </a:extLst>
          </p:cNvPr>
          <p:cNvSpPr txBox="1"/>
          <p:nvPr/>
        </p:nvSpPr>
        <p:spPr>
          <a:xfrm>
            <a:off x="1528997" y="760764"/>
            <a:ext cx="7442615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Телесуфлер - это зеркальная насадка на камеру, которая позволяет спикеру прочитать текст. При этом выглядит так, что спикер смотрит в камеру и говорит.</a:t>
            </a:r>
          </a:p>
          <a:p>
            <a:pPr algn="just">
              <a:spcBef>
                <a:spcPts val="600"/>
              </a:spcBef>
            </a:pPr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Важно: ТЕКСТ ДЛЯ СУФЛЕРА ДОЛЖЕН БЫТЬ МАКСИМАЛЬНО ПРОСТОЙ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БЕЗ использования сложноподчиненных и сложносочиненных предложений;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БЕЗ скобок;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Разбит на короткие фразы и абзацы</a:t>
            </a:r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id="{56856708-E084-4626-AFB6-7D169750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5122" y="4914901"/>
            <a:ext cx="616490" cy="228600"/>
          </a:xfrm>
        </p:spPr>
        <p:txBody>
          <a:bodyPr/>
          <a:lstStyle/>
          <a:p>
            <a:fld id="{E27687A9-CC01-4462-A1BE-20E96DD1B3AF}" type="slidenum">
              <a:rPr lang="ru-RU" sz="1200" b="1" smtClean="0">
                <a:solidFill>
                  <a:schemeClr val="bg1"/>
                </a:solidFill>
                <a:latin typeface="Montserrat" panose="00000500000000000000" pitchFamily="2" charset="-52"/>
              </a:rPr>
              <a:t>3</a:t>
            </a:fld>
            <a:endParaRPr lang="ru-RU" sz="1200" b="1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4B03F3-9B4D-4C8E-8AD3-5347600C1D0E}"/>
              </a:ext>
            </a:extLst>
          </p:cNvPr>
          <p:cNvSpPr txBox="1"/>
          <p:nvPr/>
        </p:nvSpPr>
        <p:spPr>
          <a:xfrm>
            <a:off x="247337" y="2134607"/>
            <a:ext cx="4499923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Пример плохого текста:</a:t>
            </a:r>
            <a:endParaRPr lang="en-US" sz="1200" b="1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b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</a:b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Часто на очных или других совещаниях во время презентации руководитель начинает размышлять и визуализировать свои мысли на доске. Совершенно верно, так как люди по-разному воспринимают информацию. Как известно, у каждого человека есть предпочтительный канал восприятия информации, например, </a:t>
            </a:r>
            <a:r>
              <a:rPr lang="ru-RU" sz="1000" dirty="0" err="1">
                <a:solidFill>
                  <a:srgbClr val="292929"/>
                </a:solidFill>
                <a:latin typeface="Montserrat" panose="00000500000000000000" pitchFamily="2" charset="-52"/>
              </a:rPr>
              <a:t>аудиалы</a:t>
            </a: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 воспринимают информацию лучше на слух, а </a:t>
            </a:r>
            <a:r>
              <a:rPr lang="ru-RU" sz="1000" dirty="0" err="1">
                <a:solidFill>
                  <a:srgbClr val="292929"/>
                </a:solidFill>
                <a:latin typeface="Montserrat" panose="00000500000000000000" pitchFamily="2" charset="-52"/>
              </a:rPr>
              <a:t>визуалам</a:t>
            </a: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, чтобы понять сказанное, нужны: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Картинки,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Графики,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Текст.</a:t>
            </a:r>
          </a:p>
          <a:p>
            <a:pPr algn="just"/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В онлайн формате опасно игнорировать этот факт. (Мы должны позаботиться заранее о визуализации всей необходимой информации.) Всё, что может понадобиться участникам во время обсуждения должно лежать в общем доступе заранее: в почте, на общем диске, в чате и т.д.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D2CF09C-ADDD-48CA-B37D-7296D19D04AE}"/>
              </a:ext>
            </a:extLst>
          </p:cNvPr>
          <p:cNvSpPr txBox="1"/>
          <p:nvPr/>
        </p:nvSpPr>
        <p:spPr>
          <a:xfrm>
            <a:off x="5245432" y="2134607"/>
            <a:ext cx="3726180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Пример хорошего текста:</a:t>
            </a:r>
          </a:p>
          <a:p>
            <a:pPr algn="just"/>
            <a:endParaRPr lang="ru-RU" sz="10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Часто на совещаниях руководитель начинает размышлять и визуализировать свои мысли на доске. Люди по-разному воспринимают информацию и у каждого есть предпочтительный канал восприятия.</a:t>
            </a:r>
          </a:p>
          <a:p>
            <a:pPr algn="just"/>
            <a:endParaRPr lang="ru-RU" sz="10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r>
              <a:rPr lang="ru-RU" sz="1000" dirty="0" err="1">
                <a:solidFill>
                  <a:srgbClr val="292929"/>
                </a:solidFill>
                <a:latin typeface="Montserrat" panose="00000500000000000000" pitchFamily="2" charset="-52"/>
              </a:rPr>
              <a:t>Аудиалы</a:t>
            </a: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 лучше воспринимают на слух. </a:t>
            </a:r>
            <a:r>
              <a:rPr lang="ru-RU" sz="1000" dirty="0" err="1">
                <a:solidFill>
                  <a:srgbClr val="292929"/>
                </a:solidFill>
                <a:latin typeface="Montserrat" panose="00000500000000000000" pitchFamily="2" charset="-52"/>
              </a:rPr>
              <a:t>Визуалам</a:t>
            </a:r>
            <a:r>
              <a:rPr lang="ru-RU" sz="1000" dirty="0">
                <a:solidFill>
                  <a:srgbClr val="292929"/>
                </a:solidFill>
                <a:latin typeface="Montserrat" panose="00000500000000000000" pitchFamily="2" charset="-52"/>
              </a:rPr>
              <a:t> нужны картинки, графики и текст. И в онлайн формате это игнорировать нельзя. Важно обеспечить доступ ко всей необходимой информации. Во время обсуждения она должна быть и в почте и на общем диске и в чате.</a:t>
            </a:r>
            <a:endParaRPr lang="ru-RU" sz="700" dirty="0">
              <a:solidFill>
                <a:srgbClr val="292929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691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D0A9AD-6B57-481A-8BD8-D8413D3B7C40}"/>
              </a:ext>
            </a:extLst>
          </p:cNvPr>
          <p:cNvSpPr txBox="1"/>
          <p:nvPr/>
        </p:nvSpPr>
        <p:spPr>
          <a:xfrm>
            <a:off x="629584" y="264083"/>
            <a:ext cx="78667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Montserrat" panose="00000500000000000000" pitchFamily="2" charset="-52"/>
              </a:rPr>
              <a:t>ПРОДУМАЙТЕ ОБРАЗ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5C254D-DF84-45D3-9CA7-CA7F70D7D18B}"/>
              </a:ext>
            </a:extLst>
          </p:cNvPr>
          <p:cNvSpPr txBox="1"/>
          <p:nvPr/>
        </p:nvSpPr>
        <p:spPr>
          <a:xfrm>
            <a:off x="1528997" y="760764"/>
            <a:ext cx="7442615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Во время съемок лучше отказаться от:</a:t>
            </a:r>
            <a:endParaRPr lang="en-US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marL="2667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Вещей в мелкую клеточку, полоску или горошек — будут рябить на экране.</a:t>
            </a:r>
          </a:p>
          <a:p>
            <a:pPr marL="2667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Пестрых костюмов — крикливые цвета режут глаз.</a:t>
            </a:r>
          </a:p>
          <a:p>
            <a:pPr marL="2667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Нельзя одевать крупных блестящих вещей и аксессуаров — они бликуют на экране. </a:t>
            </a:r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id="{56856708-E084-4626-AFB6-7D169750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5122" y="4914901"/>
            <a:ext cx="616490" cy="228600"/>
          </a:xfrm>
        </p:spPr>
        <p:txBody>
          <a:bodyPr/>
          <a:lstStyle/>
          <a:p>
            <a:fld id="{E27687A9-CC01-4462-A1BE-20E96DD1B3AF}" type="slidenum">
              <a:rPr lang="ru-RU" sz="1200" b="1" smtClean="0">
                <a:solidFill>
                  <a:schemeClr val="bg1"/>
                </a:solidFill>
                <a:latin typeface="Montserrat" panose="00000500000000000000" pitchFamily="2" charset="-52"/>
              </a:rPr>
              <a:t>4</a:t>
            </a:fld>
            <a:endParaRPr lang="ru-RU" sz="1200" b="1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B4CA3E-309E-49DF-ACF0-C3ABDB2E4C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19" y="760764"/>
            <a:ext cx="1043501" cy="10435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DDECEE9-C90F-4B82-9247-2D111C70BF09}"/>
              </a:ext>
            </a:extLst>
          </p:cNvPr>
          <p:cNvSpPr txBox="1"/>
          <p:nvPr/>
        </p:nvSpPr>
        <p:spPr>
          <a:xfrm>
            <a:off x="247337" y="1933347"/>
            <a:ext cx="87242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Перед съемками протрите лицо сухой салфеткой, слегка припудритесь. Тогда лицо не будет блестеть так, как будто вы обмазали его маслом</a:t>
            </a:r>
            <a:r>
              <a:rPr lang="en-US" sz="1200" dirty="0">
                <a:solidFill>
                  <a:srgbClr val="292929"/>
                </a:solidFill>
                <a:latin typeface="Montserrat" panose="00000500000000000000" pitchFamily="2" charset="-52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42972B-113F-443F-A1B3-2E8A62E1063B}"/>
              </a:ext>
            </a:extLst>
          </p:cNvPr>
          <p:cNvSpPr txBox="1"/>
          <p:nvPr/>
        </p:nvSpPr>
        <p:spPr>
          <a:xfrm>
            <a:off x="629584" y="2748489"/>
            <a:ext cx="78667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Montserrat" panose="00000500000000000000" pitchFamily="2" charset="-52"/>
              </a:rPr>
              <a:t>ПИШИТЕ ВИДЕО ЧАСТЯМИ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60449E-529F-4AA4-96DA-D3D995BDA8CD}"/>
              </a:ext>
            </a:extLst>
          </p:cNvPr>
          <p:cNvSpPr txBox="1"/>
          <p:nvPr/>
        </p:nvSpPr>
        <p:spPr>
          <a:xfrm>
            <a:off x="1525675" y="3245170"/>
            <a:ext cx="7445937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Перед чистовой записью видео прочтите текст вслух, выберите оптимальную громкость и темп речи. </a:t>
            </a:r>
            <a:endParaRPr lang="en-US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>
              <a:spcBef>
                <a:spcPts val="600"/>
              </a:spcBef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Если вы допустили ошибку во время чтения текста, сделайте паузу в 5 секунд. При этом не отрывайте взгляда от записывающей камеры. Такой видеокадр с «запасом» проще обрезать на монтаже</a:t>
            </a:r>
            <a:r>
              <a:rPr lang="en-US" sz="1200" dirty="0">
                <a:solidFill>
                  <a:srgbClr val="292929"/>
                </a:solidFill>
                <a:latin typeface="Montserrat" panose="00000500000000000000" pitchFamily="2" charset="-52"/>
              </a:rPr>
              <a:t>.</a:t>
            </a:r>
            <a:endParaRPr lang="ru-RU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FFA9400-74B3-4AD2-907D-2CC3305BEC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19" y="3245170"/>
            <a:ext cx="1151856" cy="115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18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D0A9AD-6B57-481A-8BD8-D8413D3B7C40}"/>
              </a:ext>
            </a:extLst>
          </p:cNvPr>
          <p:cNvSpPr txBox="1"/>
          <p:nvPr/>
        </p:nvSpPr>
        <p:spPr>
          <a:xfrm>
            <a:off x="629585" y="264083"/>
            <a:ext cx="26082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Montserrat" panose="00000500000000000000" pitchFamily="2" charset="-52"/>
              </a:rPr>
              <a:t>ТИТРЫ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5C254D-DF84-45D3-9CA7-CA7F70D7D18B}"/>
              </a:ext>
            </a:extLst>
          </p:cNvPr>
          <p:cNvSpPr txBox="1"/>
          <p:nvPr/>
        </p:nvSpPr>
        <p:spPr>
          <a:xfrm>
            <a:off x="247337" y="1125635"/>
            <a:ext cx="7288843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Мы можем титровать спикера. </a:t>
            </a:r>
            <a:endParaRPr lang="en-US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>
              <a:spcBef>
                <a:spcPts val="600"/>
              </a:spcBef>
            </a:pP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В этом случае нам будет необходимы два поля: имя спикера и его должность.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8562AF-595C-439E-9045-8C9718A89836}"/>
              </a:ext>
            </a:extLst>
          </p:cNvPr>
          <p:cNvSpPr txBox="1"/>
          <p:nvPr/>
        </p:nvSpPr>
        <p:spPr>
          <a:xfrm>
            <a:off x="247337" y="2222810"/>
            <a:ext cx="386746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Плохой вариант:</a:t>
            </a:r>
            <a:endParaRPr lang="en-US" sz="1200" b="1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endParaRPr lang="ru-RU" sz="1200" b="1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Иван Иванов,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начальник департамента третьего кольца четвертого полумесяца городского управления Павлодара по территории РК по управлению мостами.</a:t>
            </a:r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id="{56856708-E084-4626-AFB6-7D1697504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5122" y="4914901"/>
            <a:ext cx="616490" cy="228600"/>
          </a:xfrm>
        </p:spPr>
        <p:txBody>
          <a:bodyPr/>
          <a:lstStyle/>
          <a:p>
            <a:fld id="{E27687A9-CC01-4462-A1BE-20E96DD1B3AF}" type="slidenum">
              <a:rPr lang="ru-RU" sz="1200" b="1" smtClean="0">
                <a:solidFill>
                  <a:schemeClr val="bg1"/>
                </a:solidFill>
                <a:latin typeface="Montserrat" panose="00000500000000000000" pitchFamily="2" charset="-52"/>
              </a:rPr>
              <a:t>5</a:t>
            </a:fld>
            <a:endParaRPr lang="ru-RU" sz="1200" b="1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7480EA6-8B4A-4ED1-BC48-7B6044CD24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94" b="10513"/>
          <a:stretch/>
        </p:blipFill>
        <p:spPr>
          <a:xfrm>
            <a:off x="7322820" y="1035018"/>
            <a:ext cx="1219200" cy="8874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487ECCD-A7B0-44C3-9B3E-56B02DD37B9B}"/>
              </a:ext>
            </a:extLst>
          </p:cNvPr>
          <p:cNvSpPr txBox="1"/>
          <p:nvPr/>
        </p:nvSpPr>
        <p:spPr>
          <a:xfrm>
            <a:off x="4956497" y="2222810"/>
            <a:ext cx="38674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Хороший вариант:</a:t>
            </a:r>
          </a:p>
          <a:p>
            <a:pPr algn="just"/>
            <a:endParaRPr lang="en-US" sz="1200" dirty="0">
              <a:solidFill>
                <a:srgbClr val="292929"/>
              </a:solidFill>
              <a:latin typeface="Montserrat" panose="00000500000000000000" pitchFamily="2" charset="-52"/>
            </a:endParaRP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Иван Иванов,</a:t>
            </a:r>
          </a:p>
          <a:p>
            <a:pPr algn="just"/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департамент мостов по г. Павлодар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7B193F-B28E-4943-BD3D-2240FE4442C9}"/>
              </a:ext>
            </a:extLst>
          </p:cNvPr>
          <p:cNvSpPr txBox="1"/>
          <p:nvPr/>
        </p:nvSpPr>
        <p:spPr>
          <a:xfrm>
            <a:off x="247337" y="4166370"/>
            <a:ext cx="75250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92929"/>
                </a:solidFill>
                <a:latin typeface="Montserrat" panose="00000500000000000000" pitchFamily="2" charset="-52"/>
              </a:rPr>
              <a:t>Почему: </a:t>
            </a:r>
            <a:r>
              <a:rPr lang="ru-RU" sz="1200" dirty="0">
                <a:solidFill>
                  <a:srgbClr val="292929"/>
                </a:solidFill>
                <a:latin typeface="Montserrat" panose="00000500000000000000" pitchFamily="2" charset="-52"/>
              </a:rPr>
              <a:t>очень длинно, никто не успеет прочитать и не сможет понять.</a:t>
            </a:r>
          </a:p>
        </p:txBody>
      </p:sp>
    </p:spTree>
    <p:extLst>
      <p:ext uri="{BB962C8B-B14F-4D97-AF65-F5344CB8AC3E}">
        <p14:creationId xmlns:p14="http://schemas.microsoft.com/office/powerpoint/2010/main" val="24458472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633</Words>
  <Application>Microsoft Office PowerPoint</Application>
  <PresentationFormat>Экран (16:9)</PresentationFormat>
  <Paragraphs>58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Джаббарова Лейла Рустамовна</dc:creator>
  <cp:lastModifiedBy>Джаббарова Лейла Рустамовна</cp:lastModifiedBy>
  <cp:revision>17</cp:revision>
  <dcterms:created xsi:type="dcterms:W3CDTF">2022-06-14T09:55:29Z</dcterms:created>
  <dcterms:modified xsi:type="dcterms:W3CDTF">2022-06-15T03:32:40Z</dcterms:modified>
</cp:coreProperties>
</file>